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61" r:id="rId2"/>
    <p:sldId id="269" r:id="rId3"/>
    <p:sldId id="273" r:id="rId4"/>
    <p:sldId id="274" r:id="rId5"/>
    <p:sldId id="263" r:id="rId6"/>
    <p:sldId id="262" r:id="rId7"/>
    <p:sldId id="258" r:id="rId8"/>
    <p:sldId id="264" r:id="rId9"/>
    <p:sldId id="267" r:id="rId10"/>
    <p:sldId id="268" r:id="rId11"/>
    <p:sldId id="304" r:id="rId12"/>
    <p:sldId id="270" r:id="rId13"/>
    <p:sldId id="271" r:id="rId14"/>
    <p:sldId id="275" r:id="rId15"/>
    <p:sldId id="259" r:id="rId16"/>
    <p:sldId id="283" r:id="rId17"/>
    <p:sldId id="284" r:id="rId18"/>
    <p:sldId id="280" r:id="rId19"/>
    <p:sldId id="285" r:id="rId20"/>
    <p:sldId id="276" r:id="rId21"/>
    <p:sldId id="306" r:id="rId22"/>
    <p:sldId id="277" r:id="rId23"/>
    <p:sldId id="307" r:id="rId24"/>
    <p:sldId id="286" r:id="rId25"/>
    <p:sldId id="287" r:id="rId26"/>
    <p:sldId id="288" r:id="rId27"/>
    <p:sldId id="294" r:id="rId28"/>
    <p:sldId id="305" r:id="rId29"/>
    <p:sldId id="295" r:id="rId30"/>
    <p:sldId id="296" r:id="rId31"/>
    <p:sldId id="297" r:id="rId32"/>
    <p:sldId id="298" r:id="rId33"/>
    <p:sldId id="301" r:id="rId34"/>
    <p:sldId id="302" r:id="rId35"/>
    <p:sldId id="303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777CFBE-656D-43E0-AC91-025AD283E11B}">
          <p14:sldIdLst>
            <p14:sldId id="261"/>
            <p14:sldId id="269"/>
            <p14:sldId id="273"/>
            <p14:sldId id="274"/>
            <p14:sldId id="263"/>
            <p14:sldId id="262"/>
            <p14:sldId id="258"/>
            <p14:sldId id="264"/>
            <p14:sldId id="267"/>
            <p14:sldId id="268"/>
            <p14:sldId id="304"/>
            <p14:sldId id="270"/>
            <p14:sldId id="271"/>
            <p14:sldId id="275"/>
            <p14:sldId id="259"/>
            <p14:sldId id="283"/>
            <p14:sldId id="284"/>
            <p14:sldId id="280"/>
            <p14:sldId id="285"/>
            <p14:sldId id="276"/>
            <p14:sldId id="306"/>
            <p14:sldId id="277"/>
            <p14:sldId id="307"/>
          </p14:sldIdLst>
        </p14:section>
        <p14:section name="NoAnimation" id="{39A600B8-0AE5-461A-A182-FAF81E5D6DCF}">
          <p14:sldIdLst>
            <p14:sldId id="286"/>
            <p14:sldId id="287"/>
            <p14:sldId id="288"/>
            <p14:sldId id="294"/>
            <p14:sldId id="305"/>
            <p14:sldId id="295"/>
            <p14:sldId id="296"/>
            <p14:sldId id="297"/>
            <p14:sldId id="298"/>
            <p14:sldId id="301"/>
            <p14:sldId id="302"/>
            <p14:sldId id="303"/>
          </p14:sldIdLst>
        </p14:section>
        <p14:section name="Reference" id="{44C23139-4C2F-42EF-A357-A79FDBC46289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67" autoAdjust="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AA7C-BF80-435D-8C4C-978F6C77C3C5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0338-FE70-4813-8AD0-4BEFB23E0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16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프라임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 방정식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微分方程式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differential equation)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</a:t>
            </a:r>
            <a:r>
              <a:rPr lang="ko-KR" altLang="en-US">
                <a:solidFill>
                  <a:schemeClr val="bg1"/>
                </a:solidFill>
              </a:rPr>
              <a:t>사용하나</a:t>
            </a:r>
            <a:r>
              <a:rPr lang="en-US" altLang="ko-KR" smtClean="0">
                <a:solidFill>
                  <a:schemeClr val="bg1"/>
                </a:solidFill>
              </a:rPr>
              <a:t>?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어려운 수학은 일단 끝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smtClean="0">
                <a:solidFill>
                  <a:schemeClr val="bg1"/>
                </a:solidFill>
              </a:rPr>
              <a:t>거의 한학기치 수학개념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5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9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6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5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16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74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0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36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97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5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Square Error -&gt; </a:t>
            </a:r>
            <a:r>
              <a:rPr lang="ko-KR" altLang="en-US" dirty="0"/>
              <a:t>적분 </a:t>
            </a:r>
            <a:r>
              <a:rPr lang="en-US" altLang="ko-KR" dirty="0"/>
              <a:t>0~1/2  x^2 dx</a:t>
            </a:r>
          </a:p>
          <a:p>
            <a:r>
              <a:rPr lang="en-US" dirty="0"/>
              <a:t>RMS</a:t>
            </a:r>
            <a:r>
              <a:rPr lang="ko-KR" altLang="en-US" dirty="0"/>
              <a:t> </a:t>
            </a:r>
            <a:r>
              <a:rPr lang="en-US" altLang="ko-KR" dirty="0"/>
              <a:t>= sqrt(ASE) -&gt; </a:t>
            </a:r>
            <a:r>
              <a:rPr lang="ko-KR" altLang="en-US" dirty="0"/>
              <a:t>올림또는 내림으로 인해 발생한 차이의 최대값 </a:t>
            </a:r>
            <a:r>
              <a:rPr lang="en-US" altLang="ko-KR" dirty="0"/>
              <a:t>= 0.5</a:t>
            </a:r>
          </a:p>
          <a:p>
            <a:r>
              <a:rPr lang="en-US" dirty="0"/>
              <a:t>SNR = </a:t>
            </a:r>
            <a:r>
              <a:rPr lang="ko-KR" altLang="en-US" dirty="0"/>
              <a:t>디지털 시그널에서는 </a:t>
            </a:r>
            <a:r>
              <a:rPr lang="en-US" altLang="ko-KR" dirty="0"/>
              <a:t>dB</a:t>
            </a:r>
            <a:r>
              <a:rPr lang="ko-KR" altLang="en-US" dirty="0"/>
              <a:t>의 레인지를 결정한다 </a:t>
            </a:r>
            <a:r>
              <a:rPr lang="en-US" altLang="ko-KR" dirty="0"/>
              <a:t>(</a:t>
            </a:r>
            <a:r>
              <a:rPr lang="ko-KR" altLang="en-US" dirty="0"/>
              <a:t>다이나믹레인지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현실에서의 음악 </a:t>
            </a:r>
            <a:r>
              <a:rPr lang="en-US" altLang="ko-KR" dirty="0"/>
              <a:t>iPod</a:t>
            </a:r>
          </a:p>
          <a:p>
            <a:r>
              <a:rPr lang="ko-KR" altLang="en-US" dirty="0"/>
              <a:t>하지만 디지털 세상은</a:t>
            </a:r>
            <a:r>
              <a:rPr lang="en-US" altLang="ko-KR" dirty="0"/>
              <a:t>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iPod</a:t>
            </a:r>
            <a:r>
              <a:rPr lang="ko-KR" altLang="en-US" dirty="0"/>
              <a:t>에서 그저 </a:t>
            </a:r>
            <a:r>
              <a:rPr lang="en-US" altLang="ko-KR" dirty="0" err="1"/>
              <a:t>i</a:t>
            </a:r>
            <a:r>
              <a:rPr lang="ko-KR" altLang="en-US" dirty="0"/>
              <a:t>만 남았다고 한다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시그널은 결국 수학입니다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수학에 수학과 수학과 수학을 끼얹은 수학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6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사인유 소이드가 뭔지 찾아보시면</a:t>
            </a:r>
            <a:endParaRPr lang="en-US" dirty="0"/>
          </a:p>
          <a:p>
            <a:r>
              <a:rPr lang="ko-KR" altLang="en-US" dirty="0"/>
              <a:t>아 이친구가 아니라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4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이친구가 나올겁니다 그리고 대망의 수학적 마법을 부리면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95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66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16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11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35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1" y="1409525"/>
            <a:ext cx="1099476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70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1" y="2397945"/>
            <a:ext cx="10994760" cy="69417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8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443836"/>
            <a:ext cx="10972800" cy="505280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38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12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8" y="1446626"/>
            <a:ext cx="10972800" cy="514521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568" y="2045369"/>
            <a:ext cx="5384800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634" y="2045369"/>
            <a:ext cx="5360734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528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685" y="374901"/>
            <a:ext cx="8744107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687" y="1291130"/>
            <a:ext cx="8744107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85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69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291130"/>
            <a:ext cx="109728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0" y="1882907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0" y="2512770"/>
            <a:ext cx="5386917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388" y="1882907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388" y="2512770"/>
            <a:ext cx="5389033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3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0211D34-BCFD-4C3E-B8C4-73EB97883599}" type="datetimeFigureOut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1CF818-E25D-4323-8E86-E0E09143CC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8164F17-893D-4A25-B1E9-62550DC9FA4B}"/>
              </a:ext>
            </a:extLst>
          </p:cNvPr>
          <p:cNvSpPr/>
          <p:nvPr userDrawn="1"/>
        </p:nvSpPr>
        <p:spPr>
          <a:xfrm>
            <a:off x="11478126" y="6677526"/>
            <a:ext cx="713874" cy="180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9" r:id="rId2"/>
    <p:sldLayoutId id="2147483680" r:id="rId3"/>
    <p:sldLayoutId id="2147483691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93B4428-4697-45EF-BFCC-54FA4C6E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1541874"/>
            <a:ext cx="10994760" cy="1102784"/>
          </a:xfrm>
        </p:spPr>
        <p:txBody>
          <a:bodyPr>
            <a:noAutofit/>
          </a:bodyPr>
          <a:lstStyle/>
          <a:p>
            <a:r>
              <a:rPr lang="en-US" sz="7000" dirty="0"/>
              <a:t>Introduction To DSP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80481B89-FF84-4BFD-8A1F-B298F3AAB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2644658"/>
            <a:ext cx="10994760" cy="676058"/>
          </a:xfrm>
        </p:spPr>
        <p:txBody>
          <a:bodyPr>
            <a:noAutofit/>
          </a:bodyPr>
          <a:lstStyle/>
          <a:p>
            <a:r>
              <a:rPr lang="en-US" sz="4000" dirty="0"/>
              <a:t>Digital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3D51B50-D475-48D3-863B-584A60AA9F2D}"/>
              </a:ext>
            </a:extLst>
          </p:cNvPr>
          <p:cNvSpPr txBox="1"/>
          <p:nvPr/>
        </p:nvSpPr>
        <p:spPr>
          <a:xfrm>
            <a:off x="10102267" y="5522495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테라콘솔 </a:t>
            </a:r>
            <a:r>
              <a:rPr lang="en-US" altLang="ko-KR" dirty="0"/>
              <a:t>TFT</a:t>
            </a:r>
          </a:p>
          <a:p>
            <a:pPr algn="r"/>
            <a:r>
              <a:rPr lang="ko-KR" altLang="en-US" dirty="0"/>
              <a:t>임기경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1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9AC25A-9B15-4683-B071-C8765E26540E}"/>
              </a:ext>
            </a:extLst>
          </p:cNvPr>
          <p:cNvSpPr txBox="1"/>
          <p:nvPr/>
        </p:nvSpPr>
        <p:spPr>
          <a:xfrm>
            <a:off x="5384799" y="4813999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도알고</a:t>
            </a:r>
            <a:endParaRPr lang="en-US" altLang="ko-KR" dirty="0"/>
          </a:p>
          <a:p>
            <a:r>
              <a:rPr lang="en-US" altLang="ko-KR" dirty="0" err="1"/>
              <a:t>i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θ</a:t>
            </a:r>
            <a:r>
              <a:rPr lang="ko-KR" altLang="en-US" dirty="0"/>
              <a:t>도 아는데</a:t>
            </a:r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1</a:t>
            </a:r>
            <a:r>
              <a:rPr lang="ko-KR" altLang="en-US" dirty="0"/>
              <a:t>도 모르겠다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ko-KR" altLang="en-US" dirty="0"/>
              <a:t>단순 조화 진동</a:t>
            </a:r>
            <a:r>
              <a:rPr lang="en-US" altLang="ko-KR" dirty="0"/>
              <a:t>(Simple </a:t>
            </a:r>
            <a:r>
              <a:rPr lang="en-US" altLang="ko-KR" sz="3000" dirty="0"/>
              <a:t>Harmonic Motion)</a:t>
            </a:r>
          </a:p>
          <a:p>
            <a:pPr lvl="1"/>
            <a:r>
              <a:rPr lang="en-US" altLang="ko-KR" sz="3000" dirty="0"/>
              <a:t>F = -</a:t>
            </a:r>
            <a:r>
              <a:rPr lang="en-US" altLang="ko-KR" sz="3000" dirty="0" err="1"/>
              <a:t>kx</a:t>
            </a:r>
            <a:r>
              <a:rPr lang="en-US" altLang="ko-KR" sz="3000" dirty="0"/>
              <a:t>(t) = ma = m(x(t))’’</a:t>
            </a:r>
          </a:p>
          <a:p>
            <a:pPr lvl="1"/>
            <a:r>
              <a:rPr lang="en-US" altLang="ko-KR" sz="3000" dirty="0"/>
              <a:t>x(t)’’ = (-k/m) * x(t)</a:t>
            </a:r>
          </a:p>
          <a:p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  <a:p>
            <a:r>
              <a:rPr lang="ko-KR" altLang="en-US" sz="3000" dirty="0"/>
              <a:t>해답</a:t>
            </a:r>
            <a:r>
              <a:rPr lang="en-US" altLang="ko-KR" sz="3000" dirty="0"/>
              <a:t> (k/m = w</a:t>
            </a:r>
            <a:r>
              <a:rPr lang="en-US" altLang="ko-KR" sz="3000" baseline="30000" dirty="0"/>
              <a:t>2 </a:t>
            </a:r>
            <a:r>
              <a:rPr lang="ko-KR" altLang="en-US" sz="3000" dirty="0"/>
              <a:t>일때</a:t>
            </a:r>
            <a:r>
              <a:rPr lang="en-US" altLang="ko-KR" sz="3000" dirty="0"/>
              <a:t>)</a:t>
            </a:r>
          </a:p>
          <a:p>
            <a:pPr lvl="1"/>
            <a:r>
              <a:rPr lang="en-US" altLang="ko-KR" sz="3000" dirty="0"/>
              <a:t>x(t) = </a:t>
            </a:r>
            <a:r>
              <a:rPr lang="en-US" altLang="ko-KR" sz="3000" dirty="0" err="1"/>
              <a:t>aCos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 + </a:t>
            </a:r>
            <a:r>
              <a:rPr lang="en-US" altLang="ko-KR" sz="3000" dirty="0" err="1"/>
              <a:t>bSin</a:t>
            </a:r>
            <a:r>
              <a:rPr lang="en-US" altLang="ko-KR" sz="3000" dirty="0"/>
              <a:t>(</a:t>
            </a:r>
            <a:r>
              <a:rPr lang="en-US" altLang="ko-KR" sz="3000" dirty="0" err="1"/>
              <a:t>wt</a:t>
            </a:r>
            <a:r>
              <a:rPr lang="en-US" altLang="ko-KR" sz="3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85" y="2673648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</a:t>
            </a:r>
            <a:r>
              <a:rPr lang="ko-KR" altLang="en-US" dirty="0"/>
              <a:t>극좌표계 </a:t>
            </a:r>
            <a:r>
              <a:rPr lang="en-US" altLang="ko-KR" dirty="0"/>
              <a:t>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56385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ko-KR" altLang="en-US" dirty="0"/>
              <a:t>주파수 정의역 </a:t>
            </a:r>
            <a:r>
              <a:rPr lang="en-US" altLang="ko-KR" dirty="0"/>
              <a:t>Frequency domain</a:t>
            </a:r>
          </a:p>
          <a:p>
            <a:r>
              <a:rPr lang="ko-KR" altLang="en-US" dirty="0"/>
              <a:t>중복</a:t>
            </a:r>
            <a:r>
              <a:rPr lang="en-US" altLang="ko-KR" dirty="0"/>
              <a:t>(Redundant) = Aliasing</a:t>
            </a:r>
            <a:r>
              <a:rPr lang="ko-KR" altLang="en-US" dirty="0"/>
              <a:t>이 발생함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e</a:t>
            </a:r>
            <a:r>
              <a:rPr lang="en-US" altLang="ko-KR" baseline="30000" dirty="0" err="1" smtClean="0"/>
              <a:t>i</a:t>
            </a:r>
            <a:r>
              <a:rPr lang="en-US" altLang="ko-KR" baseline="30000" dirty="0" smtClean="0"/>
              <a:t>(θ-π</a:t>
            </a:r>
            <a:r>
              <a:rPr lang="en-US" altLang="ko-KR" baseline="30000" dirty="0"/>
              <a:t>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=""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=""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2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=""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</a:t>
            </a:r>
            <a:r>
              <a:rPr lang="en-US" dirty="0" smtClean="0"/>
              <a:t>manipulate </a:t>
            </a:r>
            <a:r>
              <a:rPr lang="en-US" smtClean="0"/>
              <a:t>Cos,Sin</a:t>
            </a:r>
            <a:endParaRPr lang="en-US" dirty="0"/>
          </a:p>
          <a:p>
            <a:pPr lvl="1"/>
            <a:r>
              <a:rPr lang="en-US" dirty="0"/>
              <a:t>4</a:t>
            </a:r>
            <a:r>
              <a:rPr lang="ko-KR" altLang="en-US" smtClean="0"/>
              <a:t>칙연산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kura Card Captor OST Track 57 Eye Catch">
            <a:hlinkClick r:id="" action="ppaction://media"/>
            <a:extLst>
              <a:ext uri="{FF2B5EF4-FFF2-40B4-BE49-F238E27FC236}">
                <a16:creationId xmlns="" xmlns:a16="http://schemas.microsoft.com/office/drawing/2014/main" id="{34F2550F-7F11-499D-B9BF-96E6B08A1C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64.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497764-ACCA-431F-8C03-0AB003864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1303141"/>
            <a:ext cx="4905828" cy="4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850"/>
    </mc:Choice>
    <mc:Fallback xmlns="">
      <p:transition advClick="0" advTm="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89B55A-B6B1-4AC0-AAC7-229E8C0A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1303141"/>
            <a:ext cx="7558610" cy="4251718"/>
          </a:xfrm>
          <a:prstGeom prst="rect">
            <a:avLst/>
          </a:prstGeom>
        </p:spPr>
      </p:pic>
      <p:pic>
        <p:nvPicPr>
          <p:cNvPr id="4" name="Anime Eyecatch Showcase 1">
            <a:hlinkClick r:id="" action="ppaction://media"/>
            <a:extLst>
              <a:ext uri="{FF2B5EF4-FFF2-40B4-BE49-F238E27FC236}">
                <a16:creationId xmlns="" xmlns:a16="http://schemas.microsoft.com/office/drawing/2014/main" id="{314D38B8-C0D9-495A-AF7C-BC00EAD9A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3025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</a:t>
            </a:r>
            <a:r>
              <a:rPr lang="ko-KR" altLang="en-US" dirty="0" smtClean="0"/>
              <a:t>오류 </a:t>
            </a:r>
            <a:r>
              <a:rPr lang="en-US" altLang="ko-KR" dirty="0" smtClean="0"/>
              <a:t>Quantization Error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1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9" y="2627087"/>
            <a:ext cx="3599542" cy="1603826"/>
          </a:xfrm>
        </p:spPr>
        <p:txBody>
          <a:bodyPr>
            <a:normAutofit/>
          </a:bodyPr>
          <a:lstStyle/>
          <a:p>
            <a:r>
              <a:rPr lang="en-US" sz="8000" dirty="0"/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721886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9" y="2627087"/>
            <a:ext cx="3599542" cy="1603826"/>
          </a:xfrm>
        </p:spPr>
        <p:txBody>
          <a:bodyPr>
            <a:normAutofit/>
          </a:bodyPr>
          <a:lstStyle/>
          <a:p>
            <a:r>
              <a:rPr lang="en-US" sz="8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61209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FA066F-C3FF-415C-B462-8F48204497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6228" y="2627087"/>
            <a:ext cx="4049485" cy="1603826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74115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2158419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277897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[y] = ( Signal[y-1] + Signal[y] ) / 2</a:t>
            </a:r>
          </a:p>
        </p:txBody>
      </p:sp>
    </p:spTree>
    <p:extLst>
      <p:ext uri="{BB962C8B-B14F-4D97-AF65-F5344CB8AC3E}">
        <p14:creationId xmlns:p14="http://schemas.microsoft.com/office/powerpoint/2010/main" val="155823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</p:spTree>
    <p:extLst>
      <p:ext uri="{BB962C8B-B14F-4D97-AF65-F5344CB8AC3E}">
        <p14:creationId xmlns:p14="http://schemas.microsoft.com/office/powerpoint/2010/main" val="417278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Harmonic Motion</a:t>
            </a:r>
          </a:p>
          <a:p>
            <a:pPr lvl="1"/>
            <a:r>
              <a:rPr lang="en-US" altLang="ko-KR" dirty="0"/>
              <a:t>F = -</a:t>
            </a:r>
            <a:r>
              <a:rPr lang="en-US" altLang="ko-KR" dirty="0" err="1"/>
              <a:t>kx</a:t>
            </a:r>
            <a:r>
              <a:rPr lang="en-US" altLang="ko-KR" dirty="0"/>
              <a:t>(t) = ma = m(x(t))’’</a:t>
            </a:r>
          </a:p>
          <a:p>
            <a:pPr lvl="1"/>
            <a:r>
              <a:rPr lang="en-US" altLang="ko-KR" dirty="0"/>
              <a:t>x(t)’’ = (-k/m) * x(t)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Solution (when k/m = w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aCos</a:t>
            </a:r>
            <a:r>
              <a:rPr lang="en-US" altLang="ko-KR" dirty="0"/>
              <a:t>(</a:t>
            </a:r>
            <a:r>
              <a:rPr lang="en-US" altLang="ko-KR" dirty="0" err="1"/>
              <a:t>wt</a:t>
            </a:r>
            <a:r>
              <a:rPr lang="en-US" altLang="ko-KR" dirty="0"/>
              <a:t>) + </a:t>
            </a:r>
            <a:r>
              <a:rPr lang="en-US" altLang="ko-KR" dirty="0" err="1"/>
              <a:t>bSin</a:t>
            </a:r>
            <a:r>
              <a:rPr lang="en-US" altLang="ko-KR" dirty="0"/>
              <a:t>(</a:t>
            </a:r>
            <a:r>
              <a:rPr lang="en-US" altLang="ko-KR" dirty="0" err="1"/>
              <a:t>θt</a:t>
            </a:r>
            <a:r>
              <a:rPr lang="en-US" altLang="ko-K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14A9928-D016-4148-9768-FF0E9A99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20" y="1949116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91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11651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en-US" altLang="ko-KR" dirty="0"/>
              <a:t>Frequency domain</a:t>
            </a:r>
          </a:p>
          <a:p>
            <a:r>
              <a:rPr lang="en-US" altLang="ko-KR" dirty="0"/>
              <a:t>Redundant </a:t>
            </a:r>
            <a:r>
              <a:rPr lang="ko-KR" altLang="en-US" dirty="0"/>
              <a:t>중복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=""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=""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=""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/>
              <a:t>4</a:t>
            </a:r>
            <a:r>
              <a:rPr lang="ko-KR" altLang="en-US" smtClean="0"/>
              <a:t>칙연산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3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7090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37861"/>
          </a:xfrm>
        </p:spPr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축을 얼마나 잘게 쪼개느냐</a:t>
            </a:r>
            <a:endParaRPr lang="en-US" altLang="ko-KR" dirty="0"/>
          </a:p>
          <a:p>
            <a:r>
              <a:rPr lang="ko-KR" altLang="en-US" dirty="0"/>
              <a:t>표현가능한 강약의 단계</a:t>
            </a:r>
            <a:endParaRPr lang="en-US" altLang="ko-KR" dirty="0"/>
          </a:p>
          <a:p>
            <a:r>
              <a:rPr lang="ko-KR" altLang="en-US" dirty="0"/>
              <a:t>양자화 오류</a:t>
            </a:r>
            <a:endParaRPr lang="en-US" altLang="ko-KR" dirty="0"/>
          </a:p>
          <a:p>
            <a:pPr lvl="1"/>
            <a:r>
              <a:rPr lang="en-US" dirty="0"/>
              <a:t>RMS(Root Mean Square) = 1/sqrt(12)</a:t>
            </a:r>
          </a:p>
          <a:p>
            <a:pPr lvl="1"/>
            <a:r>
              <a:rPr lang="en-US" dirty="0"/>
              <a:t>Signal to Noise Comparison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RMS/2</a:t>
            </a:r>
            <a:r>
              <a:rPr lang="en-US" baseline="30000" dirty="0"/>
              <a:t>B-1</a:t>
            </a:r>
            <a:r>
              <a:rPr lang="en-US" dirty="0"/>
              <a:t> = 1/sqrt(3)2</a:t>
            </a:r>
            <a:r>
              <a:rPr lang="en-US" baseline="30000" dirty="0"/>
              <a:t>B</a:t>
            </a:r>
          </a:p>
          <a:p>
            <a:pPr lvl="1"/>
            <a:r>
              <a:rPr lang="en-US" dirty="0"/>
              <a:t>SNR(Signal to Noise Ratio)    (B bit 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r>
              <a:rPr lang="en-US" dirty="0"/>
              <a:t>20log(sqrt(3)2</a:t>
            </a:r>
            <a:r>
              <a:rPr lang="en-US" baseline="30000" dirty="0"/>
              <a:t>B</a:t>
            </a:r>
            <a:r>
              <a:rPr lang="en-US" dirty="0"/>
              <a:t>) = 4.77 + 6B (dB)</a:t>
            </a:r>
          </a:p>
          <a:p>
            <a:pPr lvl="2"/>
            <a:endParaRPr lang="en-US" baseline="30000" dirty="0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9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D12C7EB-32B7-41EB-AD7C-19D04058260D}"/>
              </a:ext>
            </a:extLst>
          </p:cNvPr>
          <p:cNvSpPr txBox="1"/>
          <p:nvPr/>
        </p:nvSpPr>
        <p:spPr>
          <a:xfrm>
            <a:off x="290763" y="881743"/>
            <a:ext cx="1161047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http://www.ccp14.ac.uk/ccp/web-mirrors/isotropy/~stokesh/violin.html</a:t>
            </a:r>
          </a:p>
          <a:p>
            <a:r>
              <a:rPr lang="en-US" dirty="0"/>
              <a:t>https://en.wikipedia.org/wiki/Sine_wave</a:t>
            </a:r>
          </a:p>
          <a:p>
            <a:r>
              <a:rPr lang="en-US" dirty="0"/>
              <a:t>https://en.wikipedia.org/wiki/Fourier_series</a:t>
            </a:r>
          </a:p>
          <a:p>
            <a:r>
              <a:rPr lang="en-US" dirty="0"/>
              <a:t>https://en.wikipedia.org/wiki/Polar_coordinate_system</a:t>
            </a:r>
          </a:p>
          <a:p>
            <a:endParaRPr lang="en-US" dirty="0"/>
          </a:p>
          <a:p>
            <a:r>
              <a:rPr lang="en-US" dirty="0"/>
              <a:t>https://en.wikipedia.org/wiki/Harmonic_oscillator</a:t>
            </a:r>
          </a:p>
          <a:p>
            <a:endParaRPr lang="en-US" dirty="0"/>
          </a:p>
          <a:p>
            <a:r>
              <a:rPr lang="en-US" dirty="0"/>
              <a:t>https://en.wikipedia.org/wiki/Sampling_(signal_processing)</a:t>
            </a:r>
          </a:p>
          <a:p>
            <a:r>
              <a:rPr lang="en-US" dirty="0"/>
              <a:t>https://en.wikipedia.org/wiki/Quantization_(signal_processing)</a:t>
            </a:r>
          </a:p>
          <a:p>
            <a:r>
              <a:rPr lang="en-US" dirty="0"/>
              <a:t>https://en.wikipedia.org/wiki/Signal-to-noise_ratio#Digital_signals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0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[t] = ( Signal[t-1] + Signal[t] ) / 2</a:t>
            </a:r>
          </a:p>
        </p:txBody>
      </p:sp>
    </p:spTree>
    <p:extLst>
      <p:ext uri="{BB962C8B-B14F-4D97-AF65-F5344CB8AC3E}">
        <p14:creationId xmlns:p14="http://schemas.microsoft.com/office/powerpoint/2010/main" val="9334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0.00139 L 4.16667E-7 -0.0368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4.07407E-6 L -2.5E-6 -0.05138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1"/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215F8760-098C-4D46-9927-1102C51DA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13" y="2190077"/>
            <a:ext cx="2406374" cy="3778008"/>
          </a:xfrm>
        </p:spPr>
      </p:pic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AAB57E6B-6AE3-49DC-A8C7-95D984E63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91" y="2812256"/>
            <a:ext cx="4743450" cy="2533650"/>
          </a:xfrm>
        </p:spPr>
      </p:pic>
    </p:spTree>
    <p:extLst>
      <p:ext uri="{BB962C8B-B14F-4D97-AF65-F5344CB8AC3E}">
        <p14:creationId xmlns:p14="http://schemas.microsoft.com/office/powerpoint/2010/main" val="16347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55F4799-CDB2-43CA-9BA0-397168FA5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/>
              <a:t>iPod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65E6CF4-B7FA-4C40-965D-C8FE3347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 err="1"/>
              <a:t>i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2761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5000" dirty="0"/>
              <a:t>Sinusoid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5073EB2-CE23-4595-BC68-C058F9704054}"/>
              </a:ext>
            </a:extLst>
          </p:cNvPr>
          <p:cNvSpPr/>
          <p:nvPr/>
        </p:nvSpPr>
        <p:spPr>
          <a:xfrm>
            <a:off x="939600" y="2011113"/>
            <a:ext cx="927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prstClr val="white"/>
                </a:solidFill>
              </a:rPr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동양혈관</a:t>
            </a:r>
          </a:p>
          <a:p>
            <a:endParaRPr lang="en-US" altLang="ko-KR" dirty="0"/>
          </a:p>
          <a:p>
            <a:r>
              <a:rPr lang="ko-KR" altLang="en-US" dirty="0"/>
              <a:t>생명과학대사전</a:t>
            </a:r>
          </a:p>
          <a:p>
            <a:pPr lvl="1"/>
            <a:r>
              <a:rPr lang="ko-KR" altLang="en-US" dirty="0"/>
              <a:t>불규칙하고 커다란 문합혈관으로 이루어지는 종말혈관의 일종</a:t>
            </a:r>
            <a:r>
              <a:rPr lang="en-US" altLang="ko-KR" dirty="0"/>
              <a:t>. </a:t>
            </a:r>
            <a:r>
              <a:rPr lang="ko-KR" altLang="en-US" dirty="0"/>
              <a:t>모세혈관의 확대부</a:t>
            </a:r>
            <a:r>
              <a:rPr lang="en-US" altLang="ko-KR" dirty="0"/>
              <a:t>. </a:t>
            </a:r>
            <a:r>
              <a:rPr lang="ko-KR" altLang="en-US" dirty="0"/>
              <a:t>지름이 </a:t>
            </a:r>
            <a:r>
              <a:rPr lang="en-US" altLang="ko-KR" dirty="0"/>
              <a:t>20~50μm</a:t>
            </a:r>
            <a:r>
              <a:rPr lang="ko-KR" altLang="en-US" dirty="0"/>
              <a:t>이며 혈동</a:t>
            </a:r>
            <a:r>
              <a:rPr lang="en-US" altLang="ko-KR" dirty="0"/>
              <a:t>(</a:t>
            </a:r>
            <a:r>
              <a:rPr lang="ko-KR" altLang="en-US" dirty="0"/>
              <a:t>血洞</a:t>
            </a:r>
            <a:r>
              <a:rPr lang="en-US" altLang="ko-KR" dirty="0"/>
              <a:t>)</a:t>
            </a:r>
            <a:r>
              <a:rPr lang="ko-KR" altLang="en-US" dirty="0"/>
              <a:t>은 좀더 넓은 의미로 해석되며 굵은 혈관의 확대부도 포함하는 경우가 많다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洞樣血管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농업용어사전</a:t>
            </a:r>
            <a:r>
              <a:rPr lang="en-US" altLang="ko-KR" dirty="0"/>
              <a:t>: </a:t>
            </a:r>
            <a:r>
              <a:rPr lang="ko-KR" altLang="en-US" dirty="0"/>
              <a:t>농촌진흥청</a:t>
            </a:r>
          </a:p>
          <a:p>
            <a:pPr lvl="1"/>
            <a:r>
              <a:rPr lang="ko-KR" altLang="en-US" dirty="0"/>
              <a:t>간에서와 같이 내배엽세포와 혈관의 내피상피에서 형성된 기관 조직 속 미소 혈강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네이버 지식백과</a:t>
            </a:r>
            <a:r>
              <a:rPr lang="en-US" altLang="ko-KR" dirty="0"/>
              <a:t>] </a:t>
            </a:r>
            <a:r>
              <a:rPr lang="ko-KR" altLang="en-US" dirty="0"/>
              <a:t>동양혈관 </a:t>
            </a:r>
            <a:r>
              <a:rPr lang="en-US" altLang="ko-KR" dirty="0"/>
              <a:t>[sinusoid, </a:t>
            </a:r>
            <a:r>
              <a:rPr lang="ko-KR" altLang="en-US" dirty="0"/>
              <a:t>洞樣血管</a:t>
            </a:r>
            <a:r>
              <a:rPr lang="en-US" altLang="ko-KR" dirty="0"/>
              <a:t>] (</a:t>
            </a:r>
            <a:r>
              <a:rPr lang="ko-KR" altLang="en-US" dirty="0"/>
              <a:t>용어해설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>
            <a:normAutofit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물리학백과</a:t>
            </a:r>
            <a:endParaRPr lang="en-US" altLang="ko-KR" dirty="0"/>
          </a:p>
          <a:p>
            <a:pPr lvl="1"/>
            <a:r>
              <a:rPr lang="ko-KR" altLang="en-US" dirty="0"/>
              <a:t>사인파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ko-KR" dirty="0"/>
              <a:t>Sinusoid </a:t>
            </a:r>
            <a:r>
              <a:rPr lang="ko-KR" altLang="en-US" dirty="0"/>
              <a:t>수학백과</a:t>
            </a:r>
            <a:endParaRPr lang="en-US" altLang="ko-KR" dirty="0"/>
          </a:p>
          <a:p>
            <a:pPr lvl="1"/>
            <a:r>
              <a:rPr lang="ko-KR" altLang="en-US" dirty="0"/>
              <a:t>사인곡선</a:t>
            </a:r>
          </a:p>
        </p:txBody>
      </p:sp>
    </p:spTree>
    <p:extLst>
      <p:ext uri="{BB962C8B-B14F-4D97-AF65-F5344CB8AC3E}">
        <p14:creationId xmlns:p14="http://schemas.microsoft.com/office/powerpoint/2010/main" val="195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2964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2381</TotalTime>
  <Words>1492</Words>
  <Application>Microsoft Office PowerPoint</Application>
  <PresentationFormat>와이드스크린</PresentationFormat>
  <Paragraphs>296</Paragraphs>
  <Slides>36</Slides>
  <Notes>30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2964</vt:lpstr>
      <vt:lpstr>Introduction To DSP</vt:lpstr>
      <vt:lpstr>Introduction To DSP – Analog Signal</vt:lpstr>
      <vt:lpstr>Introduction To DSP – Digital Signal</vt:lpstr>
      <vt:lpstr>Introduction To DSP – Low Pass MAGIC</vt:lpstr>
      <vt:lpstr>음악(시그널) : 현실 VS. 환상의 디지털 세상</vt:lpstr>
      <vt:lpstr>음악(시그널) : 현실 VS. 환상의 디지털 세상</vt:lpstr>
      <vt:lpstr>시그널</vt:lpstr>
      <vt:lpstr>시그널 - Sinusoid</vt:lpstr>
      <vt:lpstr>시그널 - Sinusoid</vt:lpstr>
      <vt:lpstr>시그널 - Sinusoid</vt:lpstr>
      <vt:lpstr>시그널 - Sinusoid</vt:lpstr>
      <vt:lpstr>시그널 - Sinusoid</vt:lpstr>
      <vt:lpstr>시그널 – 극좌표계 Polar coordinate</vt:lpstr>
      <vt:lpstr>시그널 – Polar coordinate</vt:lpstr>
      <vt:lpstr>시그널 – Polar coordinate</vt:lpstr>
      <vt:lpstr>PowerPoint 프레젠테이션</vt:lpstr>
      <vt:lpstr>PowerPoint 프레젠테이션</vt:lpstr>
      <vt:lpstr>아날로그 시그널 -&gt; 디지털 시그널</vt:lpstr>
      <vt:lpstr>ADC – 표본화(Sampling)</vt:lpstr>
      <vt:lpstr>ADC – 양자화(Quantization)</vt:lpstr>
      <vt:lpstr>Demo?</vt:lpstr>
      <vt:lpstr>Thanks</vt:lpstr>
      <vt:lpstr>Question?</vt:lpstr>
      <vt:lpstr>Introduction To DSP – Analog Signal</vt:lpstr>
      <vt:lpstr>Introduction To DSP – Digital Signal</vt:lpstr>
      <vt:lpstr>Introduction To DSP – Low Pass MAGIC</vt:lpstr>
      <vt:lpstr>시그널 - Sinusoid</vt:lpstr>
      <vt:lpstr>시그널 - Sinusoid</vt:lpstr>
      <vt:lpstr>시그널 - Sinusoid</vt:lpstr>
      <vt:lpstr>시그널 – Polar coordinate</vt:lpstr>
      <vt:lpstr>시그널 – Polar coordinate</vt:lpstr>
      <vt:lpstr>시그널 – Polar coordinate</vt:lpstr>
      <vt:lpstr>아날로그 시그널 -&gt; 디지털 시그널</vt:lpstr>
      <vt:lpstr>ADC – 표본화(Sampling)</vt:lpstr>
      <vt:lpstr>ADC – 양자화(Quantization)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KiKyeong Lim (Wipro Technologies)</dc:creator>
  <cp:lastModifiedBy>임기경</cp:lastModifiedBy>
  <cp:revision>110</cp:revision>
  <dcterms:created xsi:type="dcterms:W3CDTF">2018-01-06T06:41:09Z</dcterms:created>
  <dcterms:modified xsi:type="dcterms:W3CDTF">2018-03-09T01:31:41Z</dcterms:modified>
</cp:coreProperties>
</file>